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Fredoka" charset="1" panose="02000000000000000000"/>
      <p:regular r:id="rId24"/>
    </p:embeddedFont>
    <p:embeddedFont>
      <p:font typeface="Varela Round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https://www.blender.org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Relationship Id="rId7" Target="https://www.blender.org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https://www.blender.org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ww.openimagedenoise.org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https://www.ijsr.net/getabstract.php?paperid=SR2442822083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ieeexplore.ieee.org/document/10530442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https://developer.nvidia.com/blog/nvidia-real-time-noise-suppression-deep-learning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Relationship Id="rId7" Target="https://www.blender.org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9947172" cy="10532907"/>
            <a:chOff x="0" y="0"/>
            <a:chExt cx="13262895" cy="14043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62930" cy="14043913"/>
            </a:xfrm>
            <a:custGeom>
              <a:avLst/>
              <a:gdLst/>
              <a:ahLst/>
              <a:cxnLst/>
              <a:rect r="r" b="b" t="t" l="l"/>
              <a:pathLst>
                <a:path h="14043913" w="13262930">
                  <a:moveTo>
                    <a:pt x="0" y="0"/>
                  </a:moveTo>
                  <a:lnTo>
                    <a:pt x="13262930" y="0"/>
                  </a:lnTo>
                  <a:lnTo>
                    <a:pt x="13262930" y="14043913"/>
                  </a:lnTo>
                  <a:lnTo>
                    <a:pt x="0" y="14043913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9313" y="146752"/>
            <a:ext cx="1028700" cy="1028700"/>
            <a:chOff x="0" y="0"/>
            <a:chExt cx="1371600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52574" y="3830041"/>
            <a:ext cx="7869932" cy="155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4491">
                <a:solidFill>
                  <a:srgbClr val="F7F7F7"/>
                </a:solidFill>
                <a:latin typeface="Fredoka"/>
                <a:ea typeface="Fredoka"/>
                <a:cs typeface="Fredoka"/>
                <a:sym typeface="Fredoka"/>
              </a:rPr>
              <a:t>IMAGE DENOISING USING BLENDER &amp; DEEP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9313" y="6780213"/>
            <a:ext cx="3605757" cy="147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640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Under Guidance of:</a:t>
            </a: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Dr. Nishat Ansari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97872" y="6673215"/>
            <a:ext cx="6377999" cy="307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Presented By: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Ved Vartak (BT21CSE177)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Abhishek Kumar (BT21CSE188)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Shreyash Suradkar (BT21CSE105)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Nitin Kumar (BT21CSE112)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7203" y="363130"/>
            <a:ext cx="6253502" cy="34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1"/>
              </a:lnSpc>
            </a:pPr>
            <a:r>
              <a:rPr lang="en-US" sz="1944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Indian Institute of Information Technology, Nagpur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7203" y="796223"/>
            <a:ext cx="6253502" cy="34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44">
                <a:solidFill>
                  <a:srgbClr val="F7F7F7"/>
                </a:solidFill>
                <a:latin typeface="Varela Round"/>
                <a:ea typeface="Varela Round"/>
                <a:cs typeface="Varela Round"/>
                <a:sym typeface="Varela Round"/>
              </a:rPr>
              <a:t>Computer Science Engineering Department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8304" y="2129664"/>
            <a:ext cx="13396135" cy="7116697"/>
          </a:xfrm>
          <a:custGeom>
            <a:avLst/>
            <a:gdLst/>
            <a:ahLst/>
            <a:cxnLst/>
            <a:rect r="r" b="b" t="t" l="l"/>
            <a:pathLst>
              <a:path h="7116697" w="13396135">
                <a:moveTo>
                  <a:pt x="0" y="0"/>
                </a:moveTo>
                <a:lnTo>
                  <a:pt x="13396136" y="0"/>
                </a:lnTo>
                <a:lnTo>
                  <a:pt x="13396136" y="7116697"/>
                </a:lnTo>
                <a:lnTo>
                  <a:pt x="0" y="7116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1186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7" tooltip="https://www.blender.org"/>
              </a:rPr>
              <a:t>DATASET CREATION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50321" y="2040016"/>
            <a:ext cx="13587358" cy="7218284"/>
          </a:xfrm>
          <a:custGeom>
            <a:avLst/>
            <a:gdLst/>
            <a:ahLst/>
            <a:cxnLst/>
            <a:rect r="r" b="b" t="t" l="l"/>
            <a:pathLst>
              <a:path h="7218284" w="13587358">
                <a:moveTo>
                  <a:pt x="0" y="0"/>
                </a:moveTo>
                <a:lnTo>
                  <a:pt x="13587358" y="0"/>
                </a:lnTo>
                <a:lnTo>
                  <a:pt x="13587358" y="7218284"/>
                </a:lnTo>
                <a:lnTo>
                  <a:pt x="0" y="721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1186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7" tooltip="https://www.blender.org"/>
              </a:rPr>
              <a:t>DATASET CREATION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9919" y="2038456"/>
            <a:ext cx="13748161" cy="7303711"/>
          </a:xfrm>
          <a:custGeom>
            <a:avLst/>
            <a:gdLst/>
            <a:ahLst/>
            <a:cxnLst/>
            <a:rect r="r" b="b" t="t" l="l"/>
            <a:pathLst>
              <a:path h="7303711" w="13748161">
                <a:moveTo>
                  <a:pt x="0" y="0"/>
                </a:moveTo>
                <a:lnTo>
                  <a:pt x="13748162" y="0"/>
                </a:lnTo>
                <a:lnTo>
                  <a:pt x="13748162" y="7303711"/>
                </a:lnTo>
                <a:lnTo>
                  <a:pt x="0" y="7303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1186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7" tooltip="https://www.blender.org"/>
              </a:rPr>
              <a:t>DATASET CREATION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7755" y="5478515"/>
            <a:ext cx="15232490" cy="3644208"/>
          </a:xfrm>
          <a:custGeom>
            <a:avLst/>
            <a:gdLst/>
            <a:ahLst/>
            <a:cxnLst/>
            <a:rect r="r" b="b" t="t" l="l"/>
            <a:pathLst>
              <a:path h="3644208" w="15232490">
                <a:moveTo>
                  <a:pt x="0" y="0"/>
                </a:moveTo>
                <a:lnTo>
                  <a:pt x="15232490" y="0"/>
                </a:lnTo>
                <a:lnTo>
                  <a:pt x="15232490" y="3644208"/>
                </a:lnTo>
                <a:lnTo>
                  <a:pt x="0" y="3644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617" r="-137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20751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ABOUT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110" y="2155825"/>
            <a:ext cx="16188190" cy="332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332" indent="-204444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Base Model :- Modified UNet Architecture </a:t>
            </a:r>
          </a:p>
          <a:p>
            <a:pPr algn="l">
              <a:lnSpc>
                <a:spcPts val="3756"/>
              </a:lnSpc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The architecture is a Modified UNet with residual blocks and skip connections, designed for image-to-image tasks. It consists of an encoder-decoder structure with symmetric layers, utilizing transposed convolutions for upsampling and feature concatenation at each decoding stage. The final output uses a sigmoid activation for generating the denoised image.</a:t>
            </a:r>
          </a:p>
          <a:p>
            <a:pPr algn="l">
              <a:lnSpc>
                <a:spcPts val="3756"/>
              </a:lnSpc>
            </a:pPr>
          </a:p>
          <a:p>
            <a:pPr algn="l">
              <a:lnSpc>
                <a:spcPts val="375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110" y="2155825"/>
            <a:ext cx="16188190" cy="138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44033" indent="-381344" lvl="2">
              <a:lnSpc>
                <a:spcPts val="3709"/>
              </a:lnSpc>
              <a:buAutoNum type="alphaLcPeriod" startAt="1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Created won Dataset using Blender Tool</a:t>
            </a:r>
          </a:p>
          <a:p>
            <a:pPr algn="just" marL="1144033" indent="-381344" lvl="2">
              <a:lnSpc>
                <a:spcPts val="3710"/>
              </a:lnSpc>
              <a:buAutoNum type="alphaLcPeriod" startAt="1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Used unique architecture named ModifiedUNet with various denoiser technique like GridDenoiser,SlidingWindowDenoiser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NOVELTY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98881" y="2035756"/>
            <a:ext cx="6640316" cy="6640316"/>
          </a:xfrm>
          <a:custGeom>
            <a:avLst/>
            <a:gdLst/>
            <a:ahLst/>
            <a:cxnLst/>
            <a:rect r="r" b="b" t="t" l="l"/>
            <a:pathLst>
              <a:path h="6640316" w="6640316">
                <a:moveTo>
                  <a:pt x="0" y="0"/>
                </a:moveTo>
                <a:lnTo>
                  <a:pt x="6640316" y="0"/>
                </a:lnTo>
                <a:lnTo>
                  <a:pt x="6640316" y="6640316"/>
                </a:lnTo>
                <a:lnTo>
                  <a:pt x="0" y="664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RESULTS AND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8881" y="8752272"/>
            <a:ext cx="66403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GRID DENOISER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17037" y="1927073"/>
            <a:ext cx="6853926" cy="6853926"/>
          </a:xfrm>
          <a:custGeom>
            <a:avLst/>
            <a:gdLst/>
            <a:ahLst/>
            <a:cxnLst/>
            <a:rect r="r" b="b" t="t" l="l"/>
            <a:pathLst>
              <a:path h="6853926" w="6853926">
                <a:moveTo>
                  <a:pt x="0" y="0"/>
                </a:moveTo>
                <a:lnTo>
                  <a:pt x="6853926" y="0"/>
                </a:lnTo>
                <a:lnTo>
                  <a:pt x="6853926" y="6853926"/>
                </a:lnTo>
                <a:lnTo>
                  <a:pt x="0" y="6853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RESULTS AND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3842" y="8752424"/>
            <a:ext cx="66403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SLIDING WINDOW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78384" y="1825625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56008" y="1965021"/>
            <a:ext cx="6720728" cy="6720728"/>
          </a:xfrm>
          <a:custGeom>
            <a:avLst/>
            <a:gdLst/>
            <a:ahLst/>
            <a:cxnLst/>
            <a:rect r="r" b="b" t="t" l="l"/>
            <a:pathLst>
              <a:path h="6720728" w="6720728">
                <a:moveTo>
                  <a:pt x="0" y="0"/>
                </a:moveTo>
                <a:lnTo>
                  <a:pt x="6720728" y="0"/>
                </a:lnTo>
                <a:lnTo>
                  <a:pt x="6720728" y="6720728"/>
                </a:lnTo>
                <a:lnTo>
                  <a:pt x="0" y="672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RESULTS AND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3842" y="8752424"/>
            <a:ext cx="66403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SLIDING WINDOW X2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03168" y="4409795"/>
            <a:ext cx="768166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67"/>
              </a:lnSpc>
            </a:pPr>
            <a:r>
              <a:rPr lang="en-US" sz="9639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336" y="9110346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118231"/>
          </a:xfrm>
          <a:custGeom>
            <a:avLst/>
            <a:gdLst/>
            <a:ahLst/>
            <a:cxnLst/>
            <a:rect r="r" b="b" t="t" l="l"/>
            <a:pathLst>
              <a:path h="7118231" w="16410372">
                <a:moveTo>
                  <a:pt x="0" y="0"/>
                </a:moveTo>
                <a:lnTo>
                  <a:pt x="16410372" y="0"/>
                </a:lnTo>
                <a:lnTo>
                  <a:pt x="16410372" y="7118231"/>
                </a:lnTo>
                <a:lnTo>
                  <a:pt x="0" y="711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1513791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6" tooltip="https://www.openimagedenoise.org"/>
              </a:rPr>
              <a:t>INTEL OPEN IMAGE DENOISE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588" y="1990527"/>
            <a:ext cx="16350448" cy="666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Overview: Open Image Denoise is an Intel-developed library for high-performance, AI-powered denoising of rendered images, targeting ray tracing applications.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Model: It utilizes deep learning models optimized for Intel architectures, particularly leveraging the capabilities of CPUs for seamless integration.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Performance: The library delivers high-quality denoising, preserving fine details, textures, and sharpness in rendered images across a variety of scenes.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Results: Benchmarks show excellent performance and quality, making it a preferred choice for film production, architectural visualization, and gaming.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Conclusion: Open Image Denoise is a powerful, open-source tool that enhances rendered image quality, supporting professional and creative workflows.</a:t>
            </a:r>
          </a:p>
          <a:p>
            <a:pPr algn="l" marL="609406" indent="-203135" lvl="2">
              <a:lnSpc>
                <a:spcPts val="482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895477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89213" y="1887339"/>
            <a:ext cx="16410372" cy="7006106"/>
          </a:xfrm>
          <a:custGeom>
            <a:avLst/>
            <a:gdLst/>
            <a:ahLst/>
            <a:cxnLst/>
            <a:rect r="r" b="b" t="t" l="l"/>
            <a:pathLst>
              <a:path h="7006106" w="16410372">
                <a:moveTo>
                  <a:pt x="0" y="0"/>
                </a:moveTo>
                <a:lnTo>
                  <a:pt x="16410372" y="0"/>
                </a:lnTo>
                <a:lnTo>
                  <a:pt x="16410372" y="7006106"/>
                </a:lnTo>
                <a:lnTo>
                  <a:pt x="0" y="7006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85785" y="962025"/>
            <a:ext cx="1501680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6" tooltip="https://www.ijsr.net/getabstract.php?paperid=SR24428220833"/>
              </a:rPr>
              <a:t>GENAI IN BLENDER: TRANSFORMING IMAGE PRODUCTION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588" y="1990527"/>
            <a:ext cx="16350448" cy="666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Overview: The paper discusses enhancing Blender's functionality using Generative AI technology to empower artists.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Model Name: Utilizes Generative Adversarial Networks (GANs) like StyleGANs and Stable Diffusion.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Methodology: Developed a user-friendly add-on with a prompt-based architecture for seamless integration of AI-generated content.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Result: High-quality, realistic images generated with vivid details and consistency using AI models.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Conclusion: The integration of Generative AI in Blender revolutionizes artistic expression, enabling artists to effortlessly incorporate AI-generated content into their workflows</a:t>
            </a:r>
          </a:p>
          <a:p>
            <a:pPr algn="l" marL="609406" indent="-203135" lvl="2">
              <a:lnSpc>
                <a:spcPts val="482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895477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1186" y="1887339"/>
            <a:ext cx="16410372" cy="7006106"/>
          </a:xfrm>
          <a:custGeom>
            <a:avLst/>
            <a:gdLst/>
            <a:ahLst/>
            <a:cxnLst/>
            <a:rect r="r" b="b" t="t" l="l"/>
            <a:pathLst>
              <a:path h="7006106" w="16410372">
                <a:moveTo>
                  <a:pt x="0" y="0"/>
                </a:moveTo>
                <a:lnTo>
                  <a:pt x="16410372" y="0"/>
                </a:lnTo>
                <a:lnTo>
                  <a:pt x="16410372" y="7006106"/>
                </a:lnTo>
                <a:lnTo>
                  <a:pt x="0" y="7006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3996" y="430964"/>
            <a:ext cx="1608756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5" tooltip="https://ieeexplore.ieee.org/document/10530442"/>
              </a:rPr>
              <a:t>TOWARD DNN OF LUTS: LEARNING EFFICIENT IMAGE RESTORATION WITH MULTIPLE LOOK-UP TABLES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588" y="1990527"/>
            <a:ext cx="16350448" cy="788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Overview: The problem involves hiding information in a 2000 x 2000 color image using LSB steganography.</a:t>
            </a:r>
          </a:p>
          <a:p>
            <a:pPr algn="l">
              <a:lnSpc>
                <a:spcPts val="4824"/>
              </a:lnSpc>
            </a:pP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Model Name: LSB (Least Significant Bit) Steganography.</a:t>
            </a:r>
          </a:p>
          <a:p>
            <a:pPr algn="l">
              <a:lnSpc>
                <a:spcPts val="4824"/>
              </a:lnSpc>
            </a:pP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Calculation: Each pixel can hide 3 bits of information (one bit per color component: Red, Green, Blue).</a:t>
            </a:r>
          </a:p>
          <a:p>
            <a:pPr algn="l">
              <a:lnSpc>
                <a:spcPts val="4824"/>
              </a:lnSpc>
            </a:pP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Result: The total number of bytes that can be hidden is 1,500,000 bytes.</a:t>
            </a:r>
          </a:p>
          <a:p>
            <a:pPr algn="l" marL="609277" indent="-203092" lvl="2">
              <a:lnSpc>
                <a:spcPts val="4824"/>
              </a:lnSpc>
              <a:buFont typeface="Arial"/>
              <a:buChar char="⚬"/>
            </a:pPr>
            <a:r>
              <a:rPr lang="en-US" sz="2665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Conclusion: LSB steganography allows significant data to be hidden in an image by modifying the least significant bits of each color component.</a:t>
            </a:r>
          </a:p>
          <a:p>
            <a:pPr algn="l">
              <a:lnSpc>
                <a:spcPts val="4825"/>
              </a:lnSpc>
            </a:pPr>
          </a:p>
          <a:p>
            <a:pPr algn="l" marL="609406" indent="-203135" lvl="2">
              <a:lnSpc>
                <a:spcPts val="4825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421558" y="0"/>
            <a:ext cx="794032" cy="759972"/>
            <a:chOff x="0" y="0"/>
            <a:chExt cx="1058709" cy="10132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240" r="-3" b="-223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110" y="2155825"/>
            <a:ext cx="16188190" cy="7457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Overview: NVIDIA's Real-Time Noise Suppression (RTNS) leverages AI to enhance voice quality by reducing background noise in real-time, targeting applications like video conferencing and live streaming.</a:t>
            </a:r>
          </a:p>
          <a:p>
            <a:pPr algn="l">
              <a:lnSpc>
                <a:spcPts val="3709"/>
              </a:lnSpc>
            </a:pP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Model: It uses a deep learning-based framework built on the U-Net architecture, optimized for NVIDIA GPUs to deliver low-latency performance.</a:t>
            </a:r>
          </a:p>
          <a:p>
            <a:pPr algn="l">
              <a:lnSpc>
                <a:spcPts val="3709"/>
              </a:lnSpc>
            </a:pP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Performance: The model achieves superior noise suppression while maintaining natural voice quality, outperforming traditional DSP-based techniques.</a:t>
            </a:r>
          </a:p>
          <a:p>
            <a:pPr algn="l">
              <a:lnSpc>
                <a:spcPts val="3709"/>
              </a:lnSpc>
            </a:pP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Results: Demonstrated significant improvements in audio clarity across diverse noise scenarios, making it highly effective for real-world applications.</a:t>
            </a:r>
          </a:p>
          <a:p>
            <a:pPr algn="l">
              <a:lnSpc>
                <a:spcPts val="3709"/>
              </a:lnSpc>
            </a:pP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Conclusion: NVIDIA’s RTNS offers a robust, scalable solution for real-time communication, setting a new standard for AI-driven audio enhancement.</a:t>
            </a:r>
          </a:p>
          <a:p>
            <a:pPr algn="l" marL="605780" indent="-201927" lvl="2">
              <a:lnSpc>
                <a:spcPts val="3710"/>
              </a:lnSpc>
              <a:buFont typeface="Arial"/>
              <a:buChar char="⚬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1186" y="996950"/>
            <a:ext cx="1521424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6" tooltip="https://developer.nvidia.com/blog/nvidia-real-time-noise-suppression-deep-learning/"/>
              </a:rPr>
              <a:t>REAL-TIME NOISE SUPPRESSION USING DEEP LEARNING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110" y="2155825"/>
            <a:ext cx="16188190" cy="699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Dataset Preparation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File: dataset2.zip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Processing: Images resized to 64x64x3.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DataLoader  for Data Loading and RanCropDataLoader for random patches in a data</a:t>
            </a: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Model Definition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Input Shape: (64, 64, 3).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Architecture: Includes convolutional layers, likely resembling a Modififed U-Net  encoder-decoder for denoising.</a:t>
            </a: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Training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Optimizer: Adam.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Loss Function:Combined Loss (MSE and SSIM)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Batch Size: Configured for efficient training.</a:t>
            </a:r>
          </a:p>
          <a:p>
            <a:pPr algn="l" marL="1144033" indent="-381344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Epochs: Trained for a defined number of iterations(30).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1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7111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110" y="2155825"/>
            <a:ext cx="16188190" cy="332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332" indent="-204444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Evaluation</a:t>
            </a:r>
          </a:p>
          <a:p>
            <a:pPr algn="l" marL="1158515" indent="-386172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Dataset: Test images for model validation.</a:t>
            </a:r>
          </a:p>
          <a:p>
            <a:pPr algn="l" marL="1158515" indent="-386172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Metrics: Loss reduction and visual comparisons of noisy vs. denoised images.</a:t>
            </a:r>
          </a:p>
          <a:p>
            <a:pPr algn="l" marL="613332" indent="-204444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Visualization</a:t>
            </a:r>
          </a:p>
          <a:p>
            <a:pPr algn="l" marL="1158515" indent="-386172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Tools: matplotlib.</a:t>
            </a:r>
          </a:p>
          <a:p>
            <a:pPr algn="l" marL="1158515" indent="-386172" lvl="2">
              <a:lnSpc>
                <a:spcPts val="3756"/>
              </a:lnSpc>
              <a:buFont typeface="Arial"/>
              <a:buChar char="⚬"/>
            </a:pPr>
            <a:r>
              <a:rPr lang="en-US" sz="2682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Results: Displays noisy, clean, and denoised images along with potential loss/accuracy plots.</a:t>
            </a:r>
          </a:p>
          <a:p>
            <a:pPr algn="l">
              <a:lnSpc>
                <a:spcPts val="375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METHODOLOGY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44357" y="4157824"/>
            <a:ext cx="9215480" cy="5183707"/>
          </a:xfrm>
          <a:custGeom>
            <a:avLst/>
            <a:gdLst/>
            <a:ahLst/>
            <a:cxnLst/>
            <a:rect r="r" b="b" t="t" l="l"/>
            <a:pathLst>
              <a:path h="5183707" w="9215480">
                <a:moveTo>
                  <a:pt x="0" y="0"/>
                </a:moveTo>
                <a:lnTo>
                  <a:pt x="9215479" y="0"/>
                </a:lnTo>
                <a:lnTo>
                  <a:pt x="9215479" y="5183707"/>
                </a:lnTo>
                <a:lnTo>
                  <a:pt x="0" y="5183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1186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</a:rPr>
              <a:t>NOISE IN BLENDER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110" y="2155825"/>
            <a:ext cx="16188190" cy="185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780" indent="-201927" lvl="2">
              <a:lnSpc>
                <a:spcPts val="3710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Caustics are a well-known source of noise, causing Fireflies. They happen because the renderer has difficulty finding specular highlights viewed through a soft glossy or diffuse reflection. There is a No Caustics option to disable glossy behind a diffuse reflection entirely. Many renderers will typically disable caustics by default.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964" y="1841501"/>
            <a:ext cx="16398073" cy="47625"/>
            <a:chOff x="0" y="0"/>
            <a:chExt cx="21864097" cy="63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4964" y="9486900"/>
            <a:ext cx="16398073" cy="47625"/>
            <a:chOff x="0" y="0"/>
            <a:chExt cx="21864097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4065" cy="63500"/>
            </a:xfrm>
            <a:custGeom>
              <a:avLst/>
              <a:gdLst/>
              <a:ahLst/>
              <a:cxnLst/>
              <a:rect r="r" b="b" t="t" l="l"/>
              <a:pathLst>
                <a:path h="63500" w="21864065">
                  <a:moveTo>
                    <a:pt x="31750" y="0"/>
                  </a:moveTo>
                  <a:lnTo>
                    <a:pt x="21832315" y="0"/>
                  </a:lnTo>
                  <a:cubicBezTo>
                    <a:pt x="21849842" y="0"/>
                    <a:pt x="21864065" y="14224"/>
                    <a:pt x="21864065" y="31750"/>
                  </a:cubicBezTo>
                  <a:cubicBezTo>
                    <a:pt x="21864065" y="49276"/>
                    <a:pt x="21849842" y="63500"/>
                    <a:pt x="21832315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3968" y="0"/>
            <a:ext cx="794032" cy="759972"/>
            <a:chOff x="0" y="0"/>
            <a:chExt cx="1058709" cy="1013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672" cy="1013333"/>
            </a:xfrm>
            <a:custGeom>
              <a:avLst/>
              <a:gdLst/>
              <a:ahLst/>
              <a:cxnLst/>
              <a:rect r="r" b="b" t="t" l="l"/>
              <a:pathLst>
                <a:path h="1013333" w="1058672">
                  <a:moveTo>
                    <a:pt x="0" y="0"/>
                  </a:moveTo>
                  <a:lnTo>
                    <a:pt x="1058672" y="0"/>
                  </a:lnTo>
                  <a:lnTo>
                    <a:pt x="1058672" y="1013333"/>
                  </a:lnTo>
                  <a:lnTo>
                    <a:pt x="0" y="101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40" r="-3" b="-22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1186" y="1887339"/>
            <a:ext cx="16410372" cy="7454828"/>
          </a:xfrm>
          <a:custGeom>
            <a:avLst/>
            <a:gdLst/>
            <a:ahLst/>
            <a:cxnLst/>
            <a:rect r="r" b="b" t="t" l="l"/>
            <a:pathLst>
              <a:path h="7454828" w="16410372">
                <a:moveTo>
                  <a:pt x="0" y="0"/>
                </a:moveTo>
                <a:lnTo>
                  <a:pt x="16410372" y="0"/>
                </a:lnTo>
                <a:lnTo>
                  <a:pt x="16410372" y="7454828"/>
                </a:lnTo>
                <a:lnTo>
                  <a:pt x="0" y="745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110" y="2155825"/>
            <a:ext cx="16188190" cy="512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To create dataset for our denoiser we used Blender to render 3D Models at different sampling rate (Ex: For Nosiy Data Sample 1spp and for Denoised Dataset 1024spp)</a:t>
            </a: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Blender is a free and open-source 3D creation suite that supports modeling, sculpting, animation, rendering, video editing, and VFX.</a:t>
            </a: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We created scene with a plane and placed cubes on it at random position and random orientation with random material using Geometry Shaders.</a:t>
            </a:r>
          </a:p>
          <a:p>
            <a:pPr algn="l" marL="605664" indent="-201888" lvl="2">
              <a:lnSpc>
                <a:spcPts val="3709"/>
              </a:lnSpc>
              <a:buFont typeface="Arial"/>
              <a:buChar char="⚬"/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To generate Renders we used Blenders scripting API to place camera at random position for every image sample.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20202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</a:p>
          <a:p>
            <a:pPr algn="l">
              <a:lnSpc>
                <a:spcPts val="371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892909" y="5563033"/>
            <a:ext cx="4255886" cy="3923867"/>
          </a:xfrm>
          <a:custGeom>
            <a:avLst/>
            <a:gdLst/>
            <a:ahLst/>
            <a:cxnLst/>
            <a:rect r="r" b="b" t="t" l="l"/>
            <a:pathLst>
              <a:path h="3923867" w="4255886">
                <a:moveTo>
                  <a:pt x="0" y="0"/>
                </a:moveTo>
                <a:lnTo>
                  <a:pt x="4255886" y="0"/>
                </a:lnTo>
                <a:lnTo>
                  <a:pt x="4255886" y="3923866"/>
                </a:lnTo>
                <a:lnTo>
                  <a:pt x="0" y="3923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1186" y="962025"/>
            <a:ext cx="15214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u="sng">
                <a:solidFill>
                  <a:srgbClr val="202020"/>
                </a:solidFill>
                <a:latin typeface="Fredoka"/>
                <a:ea typeface="Fredoka"/>
                <a:cs typeface="Fredoka"/>
                <a:sym typeface="Fredoka"/>
                <a:hlinkClick r:id="rId7" tooltip="https://www.blender.org"/>
              </a:rPr>
              <a:t>DATASET CREATION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DAGWPBFtwkc</dc:identifier>
  <dcterms:modified xsi:type="dcterms:W3CDTF">2011-08-01T06:04:30Z</dcterms:modified>
  <cp:revision>1</cp:revision>
  <dc:title>Farm (1).pptx</dc:title>
</cp:coreProperties>
</file>